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5"/>
  </p:sldMasterIdLst>
  <p:notesMasterIdLst>
    <p:notesMasterId r:id="rId17"/>
  </p:notesMasterIdLst>
  <p:handoutMasterIdLst>
    <p:handoutMasterId r:id="rId18"/>
  </p:handoutMasterIdLst>
  <p:sldIdLst>
    <p:sldId id="256" r:id="rId6"/>
    <p:sldId id="28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</p:sldIdLst>
  <p:sldSz cx="12190413" cy="6858000"/>
  <p:notesSz cx="6858000" cy="9144000"/>
  <p:custDataLst>
    <p:tags r:id="rId19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EEA"/>
    <a:srgbClr val="FFFFFF"/>
    <a:srgbClr val="990000"/>
    <a:srgbClr val="000000"/>
    <a:srgbClr val="FFCC00"/>
    <a:srgbClr val="FF6600"/>
    <a:srgbClr val="FF0000"/>
    <a:srgbClr val="FF0099"/>
    <a:srgbClr val="CC33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976" autoAdjust="0"/>
  </p:normalViewPr>
  <p:slideViewPr>
    <p:cSldViewPr showGuides="1">
      <p:cViewPr varScale="1">
        <p:scale>
          <a:sx n="88" d="100"/>
          <a:sy n="88" d="100"/>
        </p:scale>
        <p:origin x="288" y="8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546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54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302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80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58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703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6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12190413" cy="6861600"/>
          </a:xfrm>
          <a:prstGeom prst="rect">
            <a:avLst/>
          </a:prstGeom>
          <a:solidFill>
            <a:srgbClr val="2F3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  <a:endParaRPr lang="en-GB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" descr="{&quot;templafy&quot;:{&quot;id&quot;:&quot;2dddc168-f62c-4cb2-8541-73f75cbd074f&quot;}}" title="UserProfile.Offices.Workarea_{{DocumentLanguage}}">
            <a:extLst>
              <a:ext uri="{FF2B5EF4-FFF2-40B4-BE49-F238E27FC236}">
                <a16:creationId xmlns:a16="http://schemas.microsoft.com/office/drawing/2014/main" id="{88D4F65B-7B1E-4E1A-AD30-98C826D900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rgbClr val="FFFFFF"/>
                </a:solidFill>
                <a:latin typeface="+mn-lt"/>
              </a:rPr>
              <a:t>DTU Aqua</a:t>
            </a:r>
          </a:p>
        </p:txBody>
      </p:sp>
      <p:sp>
        <p:nvSpPr>
          <p:cNvPr id="16" name="date" descr="{&quot;templafy&quot;:{&quot;id&quot;:&quot;b3a52f20-60e9-4e7b-9209-104590a3e0e0&quot;}}" title="Form.Date">
            <a:extLst>
              <a:ext uri="{FF2B5EF4-FFF2-40B4-BE49-F238E27FC236}">
                <a16:creationId xmlns:a16="http://schemas.microsoft.com/office/drawing/2014/main" id="{14EC1005-E0C5-4AE7-8DFC-958CB93AC366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6 June 2019</a:t>
            </a:r>
          </a:p>
        </p:txBody>
      </p:sp>
      <p:sp>
        <p:nvSpPr>
          <p:cNvPr id="17" name="text" descr="{&quot;templafy&quot;:{&quot;id&quot;:&quot;887f1ba4-002f-439f-b4a3-a139037c40f8&quot;}}" title="Form.PresentationTitle">
            <a:extLst>
              <a:ext uri="{FF2B5EF4-FFF2-40B4-BE49-F238E27FC236}">
                <a16:creationId xmlns:a16="http://schemas.microsoft.com/office/drawing/2014/main" id="{1E153215-8D65-430A-AB7B-C1174877467B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rgbClr val="2F3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2F3EE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2F3EEA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2F3EEA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52947" y="1723210"/>
            <a:ext cx="6241468" cy="2365273"/>
          </a:xfrm>
        </p:spPr>
        <p:txBody>
          <a:bodyPr lIns="0" tIns="0" rIns="0" bIns="0" anchor="b">
            <a:normAutofit/>
          </a:bodyPr>
          <a:lstStyle>
            <a:lvl1pPr algn="l">
              <a:defRPr sz="6699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anose="020B0603030403020204" pitchFamily="34" charset="0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" y="121349"/>
            <a:ext cx="2156338" cy="22002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 userDrawn="1"/>
        </p:nvSpPr>
        <p:spPr>
          <a:xfrm rot="16200000">
            <a:off x="8228643" y="2896228"/>
            <a:ext cx="6858001" cy="1065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26" tIns="45713" rIns="215967" bIns="45713" rtlCol="0">
            <a:noAutofit/>
          </a:bodyPr>
          <a:lstStyle/>
          <a:p>
            <a:pPr algn="r"/>
            <a:r>
              <a:rPr lang="en-GB" sz="5499" dirty="0" smtClean="0">
                <a:solidFill>
                  <a:srgbClr val="317791"/>
                </a:solidFill>
                <a:latin typeface="Source Sans Pro Semibold" panose="020B0603030403020204" pitchFamily="34" charset="0"/>
              </a:rPr>
              <a:t>www.isaaffik.org</a:t>
            </a:r>
            <a:endParaRPr lang="en-GB" sz="5499" dirty="0">
              <a:solidFill>
                <a:srgbClr val="317791"/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975" y="5940163"/>
            <a:ext cx="645328" cy="658463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301330" y="4850559"/>
            <a:ext cx="6243138" cy="591416"/>
          </a:xfrm>
        </p:spPr>
        <p:txBody>
          <a:bodyPr/>
          <a:lstStyle>
            <a:lvl1pPr marL="0" indent="0" algn="l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338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8605760" y="1996078"/>
            <a:ext cx="5827919" cy="215389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r"/>
            <a:r>
              <a:rPr lang="en-GB" sz="6699" dirty="0" smtClean="0">
                <a:solidFill>
                  <a:srgbClr val="317791"/>
                </a:solidFill>
                <a:latin typeface="Source Sans Pro Light" panose="020B0403030403020204" pitchFamily="34" charset="0"/>
              </a:rPr>
              <a:t>www.isaaffik.org</a:t>
            </a:r>
            <a:endParaRPr lang="en-GB" sz="6699" dirty="0">
              <a:solidFill>
                <a:srgbClr val="317791"/>
              </a:solidFill>
              <a:latin typeface="Source Sans Pro Light" panose="020B04030304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053" y="6083039"/>
            <a:ext cx="645328" cy="65846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57595" y="6464504"/>
            <a:ext cx="4363811" cy="46166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 smtClean="0">
                <a:solidFill>
                  <a:srgbClr val="4A93AE"/>
                </a:solidFill>
                <a:latin typeface="Source Sans Pro" panose="020B0503030403020204" pitchFamily="34" charset="0"/>
                <a:ea typeface="+mn-ea"/>
                <a:cs typeface="+mn-cs"/>
              </a:rPr>
              <a:t>ISAAFFIK – a gateway to Arctic scientific overview and collaboration across borders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Peter Schmidt </a:t>
            </a:r>
            <a:r>
              <a:rPr lang="en-GB" dirty="0" err="1" smtClean="0"/>
              <a:t>Mikkelsen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82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  <a:endParaRPr lang="en-GB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960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2F3EE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9351c3a0-d1a9-48ac-a3f0-85e5cfb69904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 Aqua</a:t>
            </a:r>
          </a:p>
        </p:txBody>
      </p:sp>
      <p:sp>
        <p:nvSpPr>
          <p:cNvPr id="5" name="date" descr="{&quot;templafy&quot;:{&quot;id&quot;:&quot;8e677d3b-ba74-47ee-9113-69517118c03f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6 June 2019</a:t>
            </a:r>
          </a:p>
        </p:txBody>
      </p:sp>
      <p:sp>
        <p:nvSpPr>
          <p:cNvPr id="7" name="text" descr="{&quot;templafy&quot;:{&quot;id&quot;:&quot;0de6f307-9c31-4aae-a794-e55222a00131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2F3EEA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  <p:sldLayoutId id="2147483678" r:id="rId12"/>
    <p:sldLayoutId id="2147483679" r:id="rId1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3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18" Type="http://schemas.openxmlformats.org/officeDocument/2006/relationships/image" Target="../media/image34.png"/><Relationship Id="rId3" Type="http://schemas.openxmlformats.org/officeDocument/2006/relationships/image" Target="../media/image5.png"/><Relationship Id="rId21" Type="http://schemas.openxmlformats.org/officeDocument/2006/relationships/image" Target="../media/image44.pn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3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18" Type="http://schemas.openxmlformats.org/officeDocument/2006/relationships/image" Target="../media/image29.png"/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0" Type="http://schemas.openxmlformats.org/officeDocument/2006/relationships/hyperlink" Target="mailto:info@Isaaffik.or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5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18" Type="http://schemas.openxmlformats.org/officeDocument/2006/relationships/image" Target="../media/image30.png"/><Relationship Id="rId3" Type="http://schemas.openxmlformats.org/officeDocument/2006/relationships/image" Target="../media/image5.png"/><Relationship Id="rId21" Type="http://schemas.openxmlformats.org/officeDocument/2006/relationships/image" Target="../media/image33.jp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18" Type="http://schemas.openxmlformats.org/officeDocument/2006/relationships/image" Target="../media/image34.png"/><Relationship Id="rId3" Type="http://schemas.openxmlformats.org/officeDocument/2006/relationships/image" Target="../media/image5.png"/><Relationship Id="rId21" Type="http://schemas.openxmlformats.org/officeDocument/2006/relationships/image" Target="../media/image37.jpe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9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0.jpe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23" Type="http://schemas.openxmlformats.org/officeDocument/2006/relationships/image" Target="../media/image39.jpeg"/><Relationship Id="rId10" Type="http://schemas.openxmlformats.org/officeDocument/2006/relationships/image" Target="../media/image12.png"/><Relationship Id="rId19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3.png"/><Relationship Id="rId22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0772F9-F0FC-4258-943A-483E60A3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13EF6E-BC23-40A0-80D4-1EBE64DC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</a:t>
            </a:fld>
            <a:endParaRPr lang="en-GB" dirty="0"/>
          </a:p>
        </p:txBody>
      </p:sp>
    </p:spTree>
    <p:custDataLst>
      <p:custData r:id="rId1"/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1358" y="1453269"/>
            <a:ext cx="5845856" cy="4487545"/>
          </a:xfrm>
        </p:spPr>
        <p:txBody>
          <a:bodyPr>
            <a:normAutofit/>
          </a:bodyPr>
          <a:lstStyle/>
          <a:p>
            <a:r>
              <a:rPr lang="en-US" sz="2400" dirty="0"/>
              <a:t>single-point-of-contact AKO</a:t>
            </a:r>
            <a:r>
              <a:rPr lang="en-US" sz="2400" dirty="0"/>
              <a:t> </a:t>
            </a:r>
            <a:r>
              <a:rPr lang="en-US" sz="2400" dirty="0"/>
              <a:t>hires research coordinator</a:t>
            </a:r>
          </a:p>
          <a:p>
            <a:r>
              <a:rPr lang="en-US" sz="2400" dirty="0"/>
              <a:t>Establish a workflow diagram</a:t>
            </a:r>
          </a:p>
          <a:p>
            <a:r>
              <a:rPr lang="en-US" sz="2400" dirty="0"/>
              <a:t>Logistic support apply/approve (reject):</a:t>
            </a:r>
          </a:p>
          <a:p>
            <a:pPr lvl="1"/>
            <a:r>
              <a:rPr lang="en-US" sz="2400" dirty="0" smtClean="0"/>
              <a:t>2017: 5 (1), 2018: 14 (0), 2019 p.t: 23/15 (2) </a:t>
            </a:r>
          </a:p>
          <a:p>
            <a:r>
              <a:rPr lang="en-US" sz="2400" dirty="0"/>
              <a:t>”SAR-assets” registration.</a:t>
            </a:r>
          </a:p>
          <a:p>
            <a:r>
              <a:rPr lang="en-US" sz="2400" dirty="0"/>
              <a:t>Annual workshops with UFM, Police, DCH and Government of Greenland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4" y="6014691"/>
            <a:ext cx="674912" cy="431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51" y="6014691"/>
            <a:ext cx="674912" cy="431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564" y="6014691"/>
            <a:ext cx="674912" cy="431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281" y="6014691"/>
            <a:ext cx="674911" cy="431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610" y="6014691"/>
            <a:ext cx="674911" cy="431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706" y="6014691"/>
            <a:ext cx="674912" cy="431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2426" y="6014691"/>
            <a:ext cx="674911" cy="431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0136" y="6014691"/>
            <a:ext cx="674912" cy="431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8994" y="6014691"/>
            <a:ext cx="674912" cy="431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9041" y="6014691"/>
            <a:ext cx="674912" cy="43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9999" y="6014691"/>
            <a:ext cx="674912" cy="431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1845" y="6014691"/>
            <a:ext cx="674912" cy="431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69175" y="6014691"/>
            <a:ext cx="674912" cy="431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57570" y="6014691"/>
            <a:ext cx="674912" cy="431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9649" y="6014691"/>
            <a:ext cx="674912" cy="431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41113" y="6014691"/>
            <a:ext cx="674912" cy="431944"/>
          </a:xfrm>
          <a:prstGeom prst="rect">
            <a:avLst/>
          </a:prstGeom>
        </p:spPr>
      </p:pic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5619665" y="3397258"/>
            <a:ext cx="2883339" cy="2119974"/>
            <a:chOff x="3400" y="2077"/>
            <a:chExt cx="1983" cy="1458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00" y="2077"/>
              <a:ext cx="1983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" y="2077"/>
              <a:ext cx="1983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Billede 7" descr="Et billede, der indeholder tekst, kort&#10;&#10;Beskrivelse, der er oprettet med meget høj sikkerhed">
            <a:extLst>
              <a:ext uri="{FF2B5EF4-FFF2-40B4-BE49-F238E27FC236}">
                <a16:creationId xmlns:a16="http://schemas.microsoft.com/office/drawing/2014/main" id="{EC41DEC6-A94B-412C-AF54-5B19D7D607BB}"/>
              </a:ext>
            </a:extLst>
          </p:cNvPr>
          <p:cNvPicPr>
            <a:picLocks noChangeAspect="1"/>
          </p:cNvPicPr>
          <p:nvPr/>
        </p:nvPicPr>
        <p:blipFill>
          <a:blip r:embed="rId20" cstate="email"/>
          <a:srcRect t="1135" b="6961"/>
          <a:stretch>
            <a:fillRect/>
          </a:stretch>
        </p:blipFill>
        <p:spPr>
          <a:xfrm>
            <a:off x="7502412" y="3369834"/>
            <a:ext cx="4673158" cy="2147398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blipFill>
            <a:blip r:embed="rId21" cstate="email"/>
            <a:stretch>
              <a:fillRect/>
            </a:stretch>
          </a:blipFill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/>
          <a:srcRect l="18908" t="10783" r="19489" b="28340"/>
          <a:stretch/>
        </p:blipFill>
        <p:spPr>
          <a:xfrm>
            <a:off x="6406499" y="188640"/>
            <a:ext cx="5769071" cy="32069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593" y="127879"/>
            <a:ext cx="10514231" cy="1325390"/>
          </a:xfrm>
        </p:spPr>
        <p:txBody>
          <a:bodyPr/>
          <a:lstStyle/>
          <a:p>
            <a:r>
              <a:rPr lang="da-DK" dirty="0" smtClean="0"/>
              <a:t>Case: ISAAFFIK research-AKO </a:t>
            </a:r>
            <a:r>
              <a:rPr lang="da-DK" dirty="0" err="1" smtClean="0"/>
              <a:t>collaboration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39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325" y="246"/>
            <a:ext cx="10425513" cy="58643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6790" y="0"/>
            <a:ext cx="10514231" cy="1325390"/>
          </a:xfrm>
        </p:spPr>
        <p:txBody>
          <a:bodyPr/>
          <a:lstStyle/>
          <a:p>
            <a:r>
              <a:rPr lang="da-DK" dirty="0" smtClean="0"/>
              <a:t>Future …</a:t>
            </a:r>
            <a:endParaRPr lang="da-D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4" y="6014691"/>
            <a:ext cx="674912" cy="431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51" y="6014691"/>
            <a:ext cx="674912" cy="431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64" y="6014691"/>
            <a:ext cx="674912" cy="431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281" y="6014691"/>
            <a:ext cx="674911" cy="431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610" y="6014691"/>
            <a:ext cx="674911" cy="431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4706" y="6014691"/>
            <a:ext cx="674912" cy="431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2426" y="6014691"/>
            <a:ext cx="674911" cy="431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0136" y="6014691"/>
            <a:ext cx="674912" cy="431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8994" y="6014691"/>
            <a:ext cx="674912" cy="431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9041" y="6014691"/>
            <a:ext cx="674912" cy="43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89999" y="6014691"/>
            <a:ext cx="674912" cy="431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1845" y="6014691"/>
            <a:ext cx="674912" cy="431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69175" y="6014691"/>
            <a:ext cx="674912" cy="431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57570" y="6014691"/>
            <a:ext cx="674912" cy="431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49649" y="6014691"/>
            <a:ext cx="674912" cy="431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41113" y="6014691"/>
            <a:ext cx="674912" cy="431944"/>
          </a:xfrm>
          <a:prstGeom prst="rect">
            <a:avLst/>
          </a:prstGeom>
        </p:spPr>
      </p:pic>
      <p:sp>
        <p:nvSpPr>
          <p:cNvPr id="21" name="Content Placeholder 1"/>
          <p:cNvSpPr txBox="1">
            <a:spLocks/>
          </p:cNvSpPr>
          <p:nvPr/>
        </p:nvSpPr>
        <p:spPr>
          <a:xfrm>
            <a:off x="403768" y="1489493"/>
            <a:ext cx="10876014" cy="4301397"/>
          </a:xfrm>
          <a:prstGeom prst="rect">
            <a:avLst/>
          </a:prstGeom>
        </p:spPr>
        <p:txBody>
          <a:bodyPr vert="horz" lIns="91426" tIns="45713" rIns="91426" bIns="45713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New ”road show” in 2019</a:t>
            </a:r>
          </a:p>
          <a:p>
            <a:r>
              <a:rPr lang="en-US" sz="3200" dirty="0"/>
              <a:t>ISAAFFIK ver. </a:t>
            </a:r>
            <a:r>
              <a:rPr lang="en-US" sz="3200" dirty="0"/>
              <a:t>5 - in 2020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ARICE community using Isaaffik?</a:t>
            </a:r>
            <a:endParaRPr lang="en-US" sz="3200" dirty="0"/>
          </a:p>
          <a:p>
            <a:r>
              <a:rPr lang="en-US" sz="3200" dirty="0"/>
              <a:t>More international partners</a:t>
            </a:r>
          </a:p>
          <a:p>
            <a:r>
              <a:rPr lang="en-US" sz="3200" dirty="0"/>
              <a:t>Potential development….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Contact  </a:t>
            </a:r>
            <a:r>
              <a:rPr lang="en-US" sz="3200" dirty="0" smtClean="0">
                <a:hlinkClick r:id="rId20"/>
              </a:rPr>
              <a:t>info@Isaaffik.org</a:t>
            </a:r>
            <a:r>
              <a:rPr lang="en-US" sz="3200" dirty="0" smtClean="0"/>
              <a:t>  if </a:t>
            </a:r>
            <a:r>
              <a:rPr lang="en-US" sz="3200" dirty="0"/>
              <a:t>you want to know more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40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ISAAFFIK -</a:t>
            </a:r>
            <a:br>
              <a:rPr lang="da-DK" dirty="0" smtClean="0"/>
            </a:br>
            <a:r>
              <a:rPr lang="da-DK" b="0" dirty="0" smtClean="0"/>
              <a:t>the Arctic gateway</a:t>
            </a:r>
            <a:endParaRPr lang="da-DK" b="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Karen Edelvang DTU Aqua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911975"/>
            <a:ext cx="0" cy="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1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97969" y="1505778"/>
            <a:ext cx="8510673" cy="2396013"/>
          </a:xfrm>
        </p:spPr>
        <p:txBody>
          <a:bodyPr>
            <a:noAutofit/>
          </a:bodyPr>
          <a:lstStyle/>
          <a:p>
            <a:pPr algn="ctr"/>
            <a:r>
              <a:rPr lang="en-US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7199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7199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7199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7199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7199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sz="7199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7199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7199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7999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ISAAFFIK</a:t>
            </a:r>
            <a:r>
              <a:rPr lang="da-DK" sz="7199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7199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6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89463" y="3933056"/>
            <a:ext cx="10565024" cy="591339"/>
          </a:xfrm>
        </p:spPr>
        <p:txBody>
          <a:bodyPr>
            <a:noAutofit/>
          </a:bodyPr>
          <a:lstStyle/>
          <a:p>
            <a:pPr algn="ctr"/>
            <a:r>
              <a:rPr lang="da-DK" sz="5000" dirty="0"/>
              <a:t>A gateway to Arctic </a:t>
            </a:r>
            <a:r>
              <a:rPr lang="da-DK" sz="5000" dirty="0" smtClean="0"/>
              <a:t>– </a:t>
            </a:r>
          </a:p>
          <a:p>
            <a:pPr algn="ctr"/>
            <a:r>
              <a:rPr lang="da-DK" sz="5000" dirty="0" err="1" smtClean="0"/>
              <a:t>scientific</a:t>
            </a:r>
            <a:r>
              <a:rPr lang="da-DK" sz="5000" dirty="0" smtClean="0"/>
              <a:t> </a:t>
            </a:r>
            <a:r>
              <a:rPr lang="da-DK" sz="5000" dirty="0" err="1"/>
              <a:t>overview</a:t>
            </a:r>
            <a:r>
              <a:rPr lang="da-DK" sz="5000" dirty="0"/>
              <a:t> and </a:t>
            </a:r>
            <a:r>
              <a:rPr lang="da-DK" sz="5000" dirty="0" err="1"/>
              <a:t>collaboration</a:t>
            </a:r>
            <a:r>
              <a:rPr lang="da-DK" sz="5000" dirty="0"/>
              <a:t> </a:t>
            </a:r>
            <a:r>
              <a:rPr lang="da-DK" sz="5000" dirty="0" err="1"/>
              <a:t>across</a:t>
            </a:r>
            <a:r>
              <a:rPr lang="da-DK" sz="5000" dirty="0"/>
              <a:t> </a:t>
            </a:r>
            <a:r>
              <a:rPr lang="da-DK" sz="5000" dirty="0" err="1"/>
              <a:t>boarders</a:t>
            </a:r>
            <a:endParaRPr lang="da-DK" sz="5000" dirty="0"/>
          </a:p>
        </p:txBody>
      </p:sp>
    </p:spTree>
    <p:extLst>
      <p:ext uri="{BB962C8B-B14F-4D97-AF65-F5344CB8AC3E}">
        <p14:creationId xmlns:p14="http://schemas.microsoft.com/office/powerpoint/2010/main" val="42690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887" y="1629434"/>
            <a:ext cx="6831819" cy="4350772"/>
          </a:xfrm>
        </p:spPr>
        <p:txBody>
          <a:bodyPr>
            <a:normAutofit lnSpcReduction="10000"/>
          </a:bodyPr>
          <a:lstStyle/>
          <a:p>
            <a:r>
              <a:rPr lang="da-DK" sz="3200" dirty="0" smtClean="0"/>
              <a:t>Purpose: </a:t>
            </a:r>
            <a:r>
              <a:rPr lang="da-DK" sz="3200" dirty="0" err="1" smtClean="0"/>
              <a:t>overview</a:t>
            </a:r>
            <a:r>
              <a:rPr lang="da-DK" sz="3200" dirty="0" smtClean="0"/>
              <a:t> of research </a:t>
            </a:r>
            <a:r>
              <a:rPr lang="da-DK" sz="3200" dirty="0" err="1" smtClean="0"/>
              <a:t>activities</a:t>
            </a:r>
            <a:r>
              <a:rPr lang="da-DK" sz="3200" dirty="0" smtClean="0"/>
              <a:t> in the Arctic</a:t>
            </a:r>
            <a:endParaRPr lang="da-DK" sz="3200" i="1" dirty="0"/>
          </a:p>
          <a:p>
            <a:r>
              <a:rPr lang="da-DK" sz="3200" dirty="0"/>
              <a:t>The </a:t>
            </a:r>
            <a:r>
              <a:rPr lang="da-DK" sz="3200" dirty="0" err="1"/>
              <a:t>logistic</a:t>
            </a:r>
            <a:r>
              <a:rPr lang="da-DK" sz="3200" dirty="0"/>
              <a:t>/</a:t>
            </a:r>
            <a:r>
              <a:rPr lang="da-DK" sz="3200" dirty="0" err="1"/>
              <a:t>infrastructure</a:t>
            </a:r>
            <a:r>
              <a:rPr lang="da-DK" sz="3200" dirty="0"/>
              <a:t> WG </a:t>
            </a:r>
            <a:r>
              <a:rPr lang="da-DK" sz="3200" dirty="0" err="1"/>
              <a:t>was</a:t>
            </a:r>
            <a:r>
              <a:rPr lang="da-DK" sz="3200" dirty="0"/>
              <a:t> </a:t>
            </a:r>
            <a:r>
              <a:rPr lang="da-DK" sz="3200" dirty="0" err="1"/>
              <a:t>established</a:t>
            </a:r>
            <a:r>
              <a:rPr lang="da-DK" sz="3200" dirty="0"/>
              <a:t>. </a:t>
            </a:r>
            <a:endParaRPr lang="da-DK" sz="3200" dirty="0" smtClean="0"/>
          </a:p>
          <a:p>
            <a:r>
              <a:rPr lang="da-DK" sz="3200" dirty="0" smtClean="0"/>
              <a:t>A </a:t>
            </a:r>
            <a:r>
              <a:rPr lang="da-DK" sz="3200" dirty="0" err="1"/>
              <a:t>common</a:t>
            </a:r>
            <a:r>
              <a:rPr lang="da-DK" sz="3200" dirty="0"/>
              <a:t> web-portal to support ”The Arctic </a:t>
            </a:r>
            <a:r>
              <a:rPr lang="da-DK" sz="3200" dirty="0" err="1" smtClean="0"/>
              <a:t>initiative</a:t>
            </a:r>
            <a:r>
              <a:rPr lang="da-DK" sz="3200" dirty="0" smtClean="0"/>
              <a:t>”.</a:t>
            </a:r>
            <a:endParaRPr lang="da-DK" sz="3200" dirty="0"/>
          </a:p>
          <a:p>
            <a:r>
              <a:rPr lang="da-DK" sz="3200" dirty="0"/>
              <a:t>Partners: AU</a:t>
            </a:r>
            <a:r>
              <a:rPr lang="da-DK" sz="3200" dirty="0"/>
              <a:t>, DMI, </a:t>
            </a:r>
            <a:r>
              <a:rPr lang="da-DK" sz="3200" dirty="0"/>
              <a:t>GEUS, GINR, DTU</a:t>
            </a:r>
            <a:r>
              <a:rPr lang="da-DK" sz="3200" dirty="0"/>
              <a:t>, </a:t>
            </a:r>
            <a:r>
              <a:rPr lang="da-DK" sz="3200" dirty="0"/>
              <a:t>KU </a:t>
            </a:r>
            <a:r>
              <a:rPr lang="da-DK" sz="3200" dirty="0"/>
              <a:t>&amp;</a:t>
            </a:r>
            <a:r>
              <a:rPr lang="da-DK" sz="3200" dirty="0"/>
              <a:t> UFM</a:t>
            </a:r>
          </a:p>
          <a:p>
            <a:r>
              <a:rPr lang="da-DK" sz="3200" dirty="0"/>
              <a:t>Co-ordinator: AU</a:t>
            </a: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2598" y="311116"/>
            <a:ext cx="9312374" cy="972716"/>
          </a:xfrm>
        </p:spPr>
        <p:txBody>
          <a:bodyPr/>
          <a:lstStyle/>
          <a:p>
            <a:r>
              <a:rPr lang="da-DK" dirty="0" smtClean="0"/>
              <a:t>2014 start up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/>
          <a:srcRect t="-3067"/>
          <a:stretch>
            <a:fillRect/>
          </a:stretch>
        </p:blipFill>
        <p:spPr>
          <a:xfrm>
            <a:off x="6019634" y="0"/>
            <a:ext cx="6196252" cy="159494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 l="12006" r="12788" b="9754"/>
          <a:stretch>
            <a:fillRect/>
          </a:stretch>
        </p:blipFill>
        <p:spPr bwMode="auto">
          <a:xfrm>
            <a:off x="6815286" y="1638170"/>
            <a:ext cx="5435453" cy="407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165707" y="3746416"/>
            <a:ext cx="3959924" cy="144636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8799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Draft</a:t>
            </a:r>
            <a:endParaRPr lang="en-US" sz="8799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4" y="6014691"/>
            <a:ext cx="674912" cy="43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51" y="6014691"/>
            <a:ext cx="674912" cy="431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64" y="6014691"/>
            <a:ext cx="674912" cy="431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281" y="6014691"/>
            <a:ext cx="674911" cy="431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610" y="6014691"/>
            <a:ext cx="674911" cy="431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4706" y="6014691"/>
            <a:ext cx="674912" cy="431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2426" y="6014691"/>
            <a:ext cx="674911" cy="4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1170" y="1725499"/>
            <a:ext cx="7988292" cy="3832592"/>
          </a:xfrm>
        </p:spPr>
        <p:txBody>
          <a:bodyPr>
            <a:normAutofit/>
          </a:bodyPr>
          <a:lstStyle/>
          <a:p>
            <a:r>
              <a:rPr lang="en-US" sz="3200" dirty="0"/>
              <a:t>New partners: SDU and AAU</a:t>
            </a:r>
          </a:p>
          <a:p>
            <a:r>
              <a:rPr lang="en-US" sz="3200" dirty="0"/>
              <a:t>The Portal ISAAFFIK Arctic Gateway ver. 1 opens in April 2015</a:t>
            </a:r>
          </a:p>
          <a:p>
            <a:r>
              <a:rPr lang="en-US" sz="3200" dirty="0" smtClean="0"/>
              <a:t>Focus</a:t>
            </a:r>
            <a:r>
              <a:rPr lang="en-US" sz="3200" dirty="0"/>
              <a:t>:  Logistic &amp; infrastructure </a:t>
            </a:r>
          </a:p>
          <a:p>
            <a:pPr lvl="1"/>
            <a:r>
              <a:rPr lang="en-US" sz="1600" dirty="0"/>
              <a:t>+ research and education</a:t>
            </a:r>
          </a:p>
          <a:p>
            <a:r>
              <a:rPr lang="en-US" sz="3200" dirty="0"/>
              <a:t>Registered users: </a:t>
            </a:r>
            <a:r>
              <a:rPr lang="en-US" sz="3200" dirty="0" smtClean="0"/>
              <a:t>app. </a:t>
            </a:r>
            <a:r>
              <a:rPr lang="en-US" sz="3200" dirty="0"/>
              <a:t>100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4" y="6014691"/>
            <a:ext cx="674912" cy="43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51" y="6014691"/>
            <a:ext cx="674912" cy="431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564" y="6014691"/>
            <a:ext cx="674912" cy="431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281" y="6014691"/>
            <a:ext cx="674911" cy="431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610" y="6014691"/>
            <a:ext cx="674911" cy="431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706" y="6014691"/>
            <a:ext cx="674912" cy="431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2426" y="6014691"/>
            <a:ext cx="674911" cy="4319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0136" y="6014691"/>
            <a:ext cx="674912" cy="4319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8994" y="6014691"/>
            <a:ext cx="674912" cy="4319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l="7946" t="62" r="7439" b="14375"/>
          <a:stretch/>
        </p:blipFill>
        <p:spPr>
          <a:xfrm>
            <a:off x="5722518" y="3778723"/>
            <a:ext cx="3434417" cy="21705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/>
          <a:srcRect l="9403" t="-591" r="15192" b="26865"/>
          <a:stretch/>
        </p:blipFill>
        <p:spPr>
          <a:xfrm>
            <a:off x="9052723" y="4628367"/>
            <a:ext cx="3137690" cy="1917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/>
          <a:srcRect l="15238" b="14357"/>
          <a:stretch/>
        </p:blipFill>
        <p:spPr>
          <a:xfrm>
            <a:off x="9029551" y="116632"/>
            <a:ext cx="3160861" cy="2127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/>
          <a:srcRect l="18271" r="19078"/>
          <a:stretch/>
        </p:blipFill>
        <p:spPr>
          <a:xfrm>
            <a:off x="9029552" y="2196925"/>
            <a:ext cx="3160861" cy="2431442"/>
          </a:xfrm>
          <a:prstGeom prst="rect">
            <a:avLst/>
          </a:prstGeom>
        </p:spPr>
      </p:pic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622598" y="311116"/>
            <a:ext cx="9312374" cy="972716"/>
          </a:xfrm>
        </p:spPr>
        <p:txBody>
          <a:bodyPr/>
          <a:lstStyle/>
          <a:p>
            <a:r>
              <a:rPr lang="da-DK" dirty="0"/>
              <a:t>2015 </a:t>
            </a:r>
            <a:r>
              <a:rPr lang="da-DK" dirty="0" err="1"/>
              <a:t>continuation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23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900" y="2146139"/>
            <a:ext cx="7394210" cy="4091173"/>
          </a:xfrm>
        </p:spPr>
        <p:txBody>
          <a:bodyPr>
            <a:normAutofit fontScale="40000" lnSpcReduction="20000"/>
          </a:bodyPr>
          <a:lstStyle/>
          <a:p>
            <a:r>
              <a:rPr lang="en-US" sz="6999" dirty="0"/>
              <a:t>New partners: Joint Arctic Command (AKO)</a:t>
            </a:r>
          </a:p>
          <a:p>
            <a:r>
              <a:rPr lang="en-US" sz="6999" dirty="0"/>
              <a:t>ISAAFFIK ver. 2 opens in June 2016</a:t>
            </a:r>
          </a:p>
          <a:p>
            <a:pPr lvl="1"/>
            <a:r>
              <a:rPr lang="en-US" sz="4000" dirty="0"/>
              <a:t>new map, events-calendar, …...</a:t>
            </a:r>
          </a:p>
          <a:p>
            <a:r>
              <a:rPr lang="en-US" sz="6699" dirty="0"/>
              <a:t>Registered infrastructures: ca. 650</a:t>
            </a:r>
          </a:p>
          <a:p>
            <a:r>
              <a:rPr lang="en-US" sz="6699" dirty="0"/>
              <a:t>Registered users: ca. 150</a:t>
            </a:r>
          </a:p>
          <a:p>
            <a:r>
              <a:rPr lang="en-US" sz="6699" dirty="0"/>
              <a:t>New actions: </a:t>
            </a:r>
          </a:p>
          <a:p>
            <a:pPr lvl="1"/>
            <a:r>
              <a:rPr lang="en-US" sz="5099" dirty="0"/>
              <a:t>start coordinating with AKO</a:t>
            </a:r>
          </a:p>
          <a:p>
            <a:pPr lvl="1"/>
            <a:r>
              <a:rPr lang="en-US" sz="5099" dirty="0"/>
              <a:t>workshops with AKO and Danish Center for Marine Research (DCH)</a:t>
            </a:r>
          </a:p>
          <a:p>
            <a:pPr lvl="1"/>
            <a:r>
              <a:rPr lang="en-US" sz="5099" dirty="0"/>
              <a:t>International introduction </a:t>
            </a:r>
            <a:r>
              <a:rPr lang="en-US" sz="5099" dirty="0"/>
              <a:t>o</a:t>
            </a:r>
            <a:r>
              <a:rPr lang="en-US" sz="5099" dirty="0"/>
              <a:t>f ISAAFFIK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4" y="6014691"/>
            <a:ext cx="674912" cy="431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51" y="6014691"/>
            <a:ext cx="674912" cy="431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564" y="6014691"/>
            <a:ext cx="674912" cy="431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281" y="6014691"/>
            <a:ext cx="674911" cy="431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610" y="6014691"/>
            <a:ext cx="674911" cy="431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4706" y="6014691"/>
            <a:ext cx="674912" cy="4319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426" y="6014691"/>
            <a:ext cx="674911" cy="4319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0136" y="6014691"/>
            <a:ext cx="674912" cy="431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8994" y="6014691"/>
            <a:ext cx="674912" cy="4319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9041" y="6014691"/>
            <a:ext cx="674912" cy="4319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/>
          <a:srcRect l="15690" r="17794"/>
          <a:stretch/>
        </p:blipFill>
        <p:spPr>
          <a:xfrm>
            <a:off x="6400496" y="29033"/>
            <a:ext cx="2913558" cy="24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14" y="2672180"/>
            <a:ext cx="4367568" cy="32756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/>
          <a:srcRect l="11480" r="11694"/>
          <a:stretch/>
        </p:blipFill>
        <p:spPr>
          <a:xfrm>
            <a:off x="8605906" y="29033"/>
            <a:ext cx="3609980" cy="2643147"/>
          </a:xfrm>
          <a:prstGeom prst="rect">
            <a:avLst/>
          </a:prstGeom>
        </p:spPr>
      </p:pic>
      <p:sp>
        <p:nvSpPr>
          <p:cNvPr id="26" name="Title 2"/>
          <p:cNvSpPr txBox="1">
            <a:spLocks/>
          </p:cNvSpPr>
          <p:nvPr/>
        </p:nvSpPr>
        <p:spPr bwMode="auto">
          <a:xfrm>
            <a:off x="622598" y="311116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da-DK" dirty="0"/>
              <a:t>2016 </a:t>
            </a:r>
            <a:r>
              <a:rPr lang="da-DK" dirty="0" err="1"/>
              <a:t>consolidation</a:t>
            </a:r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9224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3037" y="1772816"/>
            <a:ext cx="7148313" cy="4331291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/>
              <a:t>New partners: </a:t>
            </a:r>
            <a:r>
              <a:rPr lang="en-US" sz="3500" dirty="0" err="1"/>
              <a:t>Ilisimatusarfik</a:t>
            </a:r>
            <a:r>
              <a:rPr lang="en-US" sz="3500" dirty="0"/>
              <a:t>, Government of Greenland, National museum of DK</a:t>
            </a:r>
          </a:p>
          <a:p>
            <a:r>
              <a:rPr lang="en-US" sz="3500" dirty="0"/>
              <a:t>ISAAFFIK ver. 3 opens in March 2017</a:t>
            </a:r>
          </a:p>
          <a:p>
            <a:pPr lvl="1"/>
            <a:r>
              <a:rPr lang="en-US" sz="2800" dirty="0"/>
              <a:t>new design, time line, improve search tool - more than logistic …</a:t>
            </a:r>
          </a:p>
          <a:p>
            <a:r>
              <a:rPr lang="en-US" sz="3500" dirty="0"/>
              <a:t>Registered users: ca. 250</a:t>
            </a:r>
          </a:p>
          <a:p>
            <a:r>
              <a:rPr lang="en-US" sz="3500" dirty="0"/>
              <a:t>New actions:</a:t>
            </a:r>
          </a:p>
          <a:p>
            <a:pPr lvl="1"/>
            <a:r>
              <a:rPr lang="en-US" sz="2800" dirty="0"/>
              <a:t>ISAAFFIK involves new focus-areas: project, courses/education, jobs and AKO support</a:t>
            </a:r>
          </a:p>
          <a:p>
            <a:pPr lvl="1"/>
            <a:r>
              <a:rPr lang="en-US" sz="2800" dirty="0"/>
              <a:t>Material for information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4" y="6014691"/>
            <a:ext cx="674912" cy="431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51" y="6014691"/>
            <a:ext cx="674912" cy="431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564" y="6014691"/>
            <a:ext cx="674912" cy="4319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281" y="6014691"/>
            <a:ext cx="674911" cy="4319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610" y="6014691"/>
            <a:ext cx="674911" cy="431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4706" y="6014691"/>
            <a:ext cx="674912" cy="4319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426" y="6014691"/>
            <a:ext cx="674911" cy="4319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0136" y="6014691"/>
            <a:ext cx="674912" cy="4319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8994" y="6014691"/>
            <a:ext cx="674912" cy="4319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9041" y="6014691"/>
            <a:ext cx="674912" cy="4319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9999" y="6014691"/>
            <a:ext cx="674912" cy="4319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4911" y="6003853"/>
            <a:ext cx="691847" cy="4427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9175" y="6014691"/>
            <a:ext cx="674912" cy="4319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7980" y="44624"/>
            <a:ext cx="4787906" cy="26931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0878" y="2538848"/>
            <a:ext cx="4165008" cy="234281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7"/>
          <a:srcRect l="265" t="15073" r="1515" b="7528"/>
          <a:stretch/>
        </p:blipFill>
        <p:spPr>
          <a:xfrm>
            <a:off x="9123626" y="4470385"/>
            <a:ext cx="4172380" cy="2054959"/>
          </a:xfrm>
          <a:prstGeom prst="rect">
            <a:avLst/>
          </a:prstGeom>
        </p:spPr>
      </p:pic>
      <p:sp>
        <p:nvSpPr>
          <p:cNvPr id="32" name="Title 2"/>
          <p:cNvSpPr txBox="1">
            <a:spLocks/>
          </p:cNvSpPr>
          <p:nvPr/>
        </p:nvSpPr>
        <p:spPr bwMode="auto">
          <a:xfrm>
            <a:off x="622598" y="311116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da-DK" dirty="0" smtClean="0"/>
              <a:t>2017</a:t>
            </a:r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21373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3172" y="1938917"/>
            <a:ext cx="6678138" cy="4370403"/>
          </a:xfrm>
        </p:spPr>
        <p:txBody>
          <a:bodyPr>
            <a:normAutofit fontScale="77500" lnSpcReduction="20000"/>
          </a:bodyPr>
          <a:lstStyle/>
          <a:p>
            <a:r>
              <a:rPr lang="en-US" sz="3500" dirty="0"/>
              <a:t>New partners: </a:t>
            </a:r>
            <a:r>
              <a:rPr lang="en-US" sz="3500" dirty="0" err="1"/>
              <a:t>Asiaq</a:t>
            </a:r>
            <a:r>
              <a:rPr lang="en-US" sz="3500" dirty="0"/>
              <a:t> and NSF (USA)</a:t>
            </a:r>
          </a:p>
          <a:p>
            <a:r>
              <a:rPr lang="en-US" sz="3500" dirty="0"/>
              <a:t>ISAAFFIK ver. 4 opens in September 2018</a:t>
            </a:r>
          </a:p>
          <a:p>
            <a:pPr lvl="1"/>
            <a:r>
              <a:rPr lang="en-US" sz="2800" dirty="0"/>
              <a:t>Exp. Data-links and registration </a:t>
            </a:r>
            <a:r>
              <a:rPr lang="en-US" sz="2800" dirty="0"/>
              <a:t>o</a:t>
            </a:r>
            <a:r>
              <a:rPr lang="en-US" sz="2800" dirty="0"/>
              <a:t>f Search &amp; Rescue resources, (SAR assets)”</a:t>
            </a:r>
          </a:p>
          <a:p>
            <a:r>
              <a:rPr lang="en-US" sz="3500" dirty="0"/>
              <a:t>Registered users: ca. 350</a:t>
            </a:r>
          </a:p>
          <a:p>
            <a:r>
              <a:rPr lang="en-US" sz="3500" dirty="0"/>
              <a:t>New actions:</a:t>
            </a:r>
          </a:p>
          <a:p>
            <a:pPr lvl="1"/>
            <a:r>
              <a:rPr lang="en-US" sz="2600" dirty="0"/>
              <a:t>National Science Foundation (NSF) project data in the database ARMAP is integrated and automatically transferred  to ISAAFFIK</a:t>
            </a:r>
          </a:p>
          <a:p>
            <a:pPr lvl="1"/>
            <a:r>
              <a:rPr lang="en-US" sz="2600" dirty="0"/>
              <a:t>International Arctic research partners (etc. AWI, CEOS, </a:t>
            </a:r>
            <a:r>
              <a:rPr lang="en-US" sz="2600" dirty="0" err="1"/>
              <a:t>UiT</a:t>
            </a:r>
            <a:r>
              <a:rPr lang="en-US" sz="2600" dirty="0"/>
              <a:t>, BAS) are invited to become ISAAFFIK partners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4" y="6014691"/>
            <a:ext cx="674912" cy="4319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51" y="6014691"/>
            <a:ext cx="674912" cy="431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564" y="6014691"/>
            <a:ext cx="674912" cy="4319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281" y="6014691"/>
            <a:ext cx="674911" cy="4319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610" y="6014691"/>
            <a:ext cx="674911" cy="4319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706" y="6014691"/>
            <a:ext cx="674912" cy="4319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2426" y="6014691"/>
            <a:ext cx="674911" cy="4319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0136" y="6014691"/>
            <a:ext cx="674912" cy="4319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8994" y="6014691"/>
            <a:ext cx="674912" cy="4319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9041" y="6014691"/>
            <a:ext cx="674912" cy="4319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9999" y="6014691"/>
            <a:ext cx="674912" cy="4319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1845" y="6014691"/>
            <a:ext cx="674912" cy="431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69175" y="6014691"/>
            <a:ext cx="674912" cy="4319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57570" y="6014691"/>
            <a:ext cx="674912" cy="431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9649" y="6014691"/>
            <a:ext cx="674912" cy="431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/>
          <a:srcRect l="13395" r="15709"/>
          <a:stretch/>
        </p:blipFill>
        <p:spPr>
          <a:xfrm>
            <a:off x="8368583" y="92075"/>
            <a:ext cx="3847303" cy="3052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9"/>
          <a:srcRect l="6686" t="12562" r="8731" b="7685"/>
          <a:stretch/>
        </p:blipFill>
        <p:spPr>
          <a:xfrm>
            <a:off x="8543478" y="2623232"/>
            <a:ext cx="3697132" cy="1960884"/>
          </a:xfrm>
          <a:prstGeom prst="rect">
            <a:avLst/>
          </a:prstGeom>
        </p:spPr>
      </p:pic>
      <p:sp>
        <p:nvSpPr>
          <p:cNvPr id="7" name="Curved Right Arrow 6"/>
          <p:cNvSpPr/>
          <p:nvPr/>
        </p:nvSpPr>
        <p:spPr>
          <a:xfrm rot="21232558" flipH="1" flipV="1">
            <a:off x="9804566" y="3321148"/>
            <a:ext cx="591169" cy="15008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0"/>
          <a:srcRect l="-2019" t="6362" r="776" b="1937"/>
          <a:stretch/>
        </p:blipFill>
        <p:spPr>
          <a:xfrm>
            <a:off x="9341740" y="4552291"/>
            <a:ext cx="2848673" cy="1451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18" y="5100949"/>
            <a:ext cx="994843" cy="636700"/>
          </a:xfrm>
          <a:prstGeom prst="rect">
            <a:avLst/>
          </a:prstGeom>
        </p:spPr>
      </p:pic>
      <p:sp>
        <p:nvSpPr>
          <p:cNvPr id="37" name="Title 2"/>
          <p:cNvSpPr txBox="1">
            <a:spLocks/>
          </p:cNvSpPr>
          <p:nvPr/>
        </p:nvSpPr>
        <p:spPr bwMode="auto">
          <a:xfrm>
            <a:off x="622598" y="311116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da-DK" dirty="0" smtClean="0"/>
              <a:t>2018</a:t>
            </a:r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208048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594" y="2538665"/>
            <a:ext cx="6025644" cy="3338607"/>
          </a:xfrm>
        </p:spPr>
        <p:txBody>
          <a:bodyPr>
            <a:noAutofit/>
          </a:bodyPr>
          <a:lstStyle/>
          <a:p>
            <a:r>
              <a:rPr lang="en-US" sz="3200" dirty="0"/>
              <a:t>New partner: CEOS (Canada)</a:t>
            </a:r>
          </a:p>
          <a:p>
            <a:r>
              <a:rPr lang="en-US" sz="3200" dirty="0"/>
              <a:t>Registered users today: ca. 450</a:t>
            </a:r>
          </a:p>
          <a:p>
            <a:r>
              <a:rPr lang="en-US" sz="3200" dirty="0"/>
              <a:t>Registered projects today: ca. 900, (ca. 180 ongoing or future projects)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4" y="6014691"/>
            <a:ext cx="674912" cy="431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51" y="6014691"/>
            <a:ext cx="674912" cy="431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564" y="6014691"/>
            <a:ext cx="674912" cy="431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281" y="6014691"/>
            <a:ext cx="674911" cy="431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610" y="6014691"/>
            <a:ext cx="674911" cy="431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706" y="6014691"/>
            <a:ext cx="674912" cy="431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2426" y="6014691"/>
            <a:ext cx="674911" cy="431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0136" y="6014691"/>
            <a:ext cx="674912" cy="431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8994" y="6014691"/>
            <a:ext cx="674912" cy="431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9041" y="6014691"/>
            <a:ext cx="674912" cy="43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9999" y="6014691"/>
            <a:ext cx="674912" cy="431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1845" y="6014691"/>
            <a:ext cx="674912" cy="431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69175" y="6014691"/>
            <a:ext cx="674912" cy="431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57570" y="6014691"/>
            <a:ext cx="674912" cy="431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9649" y="6014691"/>
            <a:ext cx="674912" cy="431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41113" y="6014691"/>
            <a:ext cx="674912" cy="431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43" y="34252"/>
            <a:ext cx="2800597" cy="18621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15" y="2389237"/>
            <a:ext cx="1854098" cy="13905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74" y="1473294"/>
            <a:ext cx="3337712" cy="11301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950" y="24308"/>
            <a:ext cx="3371940" cy="14489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31" y="2593871"/>
            <a:ext cx="1793307" cy="11955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21" y="3782827"/>
            <a:ext cx="2792592" cy="20944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/>
          <a:srcRect l="34663" t="8354" r="34736" b="2363"/>
          <a:stretch/>
        </p:blipFill>
        <p:spPr>
          <a:xfrm>
            <a:off x="7376523" y="2034766"/>
            <a:ext cx="1196336" cy="1963376"/>
          </a:xfrm>
          <a:prstGeom prst="rect">
            <a:avLst/>
          </a:prstGeom>
        </p:spPr>
      </p:pic>
      <p:sp>
        <p:nvSpPr>
          <p:cNvPr id="30" name="Title 2"/>
          <p:cNvSpPr txBox="1">
            <a:spLocks/>
          </p:cNvSpPr>
          <p:nvPr/>
        </p:nvSpPr>
        <p:spPr bwMode="auto">
          <a:xfrm>
            <a:off x="622598" y="311116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da-DK" dirty="0" smtClean="0"/>
              <a:t>2019</a:t>
            </a:r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219109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solidFill>
            <a:schemeClr val="accent2"/>
          </a:solidFill>
          <a:prstDash val="solid"/>
          <a:miter lim="800000"/>
          <a:headEnd type="none" w="med" len="med"/>
          <a:tailEnd type="none" w="med" len="med"/>
        </a:ln>
        <a:effectLst/>
        <a:ex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emplafySlideTemplateConfiguration><![CDATA[{"elementsMetadata":[],"documentContentValidatorConfiguration":{"enableDocumentContentValidator":false,"documentContentValidatorVersion":0},"slideId":"636822015789149163","enableDocumentContentUpdater":true,"version":"1.2"}]]></TemplafySlideTemplateConfiguration>
</file>

<file path=customXml/item2.xml><?xml version="1.0" encoding="utf-8"?>
<TemplafyTemplateConfiguration><![CDATA[{"elementsMetadata":[{"type":"shape","id":"9351c3a0-d1a9-48ac-a3f0-85e5cfb69904","elementConfiguration":{"binding":"UserProfile.Offices.Workarea_{{DocumentLanguage}}","disableUpdates":false,"type":"text"}},{"type":"shape","id":"8e677d3b-ba74-47ee-9113-69517118c03f","elementConfiguration":{"binding":"Form.Date","format":"{{DateFormats.GeneralDate}}","disableUpdates":false,"type":"date"}},{"type":"shape","id":"0de6f307-9c31-4aae-a794-e55222a00131","elementConfiguration":{"binding":"Form.PresentationTitle","disableUpdates":false,"type":"text"}},{"type":"shape","id":"2dddc168-f62c-4cb2-8541-73f75cbd074f","elementConfiguration":{"binding":"UserProfile.Offices.Workarea_{{DocumentLanguage}}","disableUpdates":false,"type":"text"}},{"type":"shape","id":"b3a52f20-60e9-4e7b-9209-104590a3e0e0","elementConfiguration":{"binding":"Form.Date","format":"{{DateFormats.GeneralDate}}","disableUpdates":false,"type":"date"}},{"type":"shape","id":"887f1ba4-002f-439f-b4a3-a139037c40f8","elementConfiguration":{"binding":"Form.PresentationTitle","disableUpdates":false,"type":"text"}}],"transformationConfigurations":[{"language":"{{DocumentLanguage}}","disableUpdates":false,"type":"proofingLanguage"}],"templateName":"DTU Template 16_9 - Blue","templateDescription":"","enableDocumentContentUpdater":true,"version":"1.2"}]]></Templafy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FormConfiguration><![CDATA[{"formFields":[{"required":false,"type":"datePicker","name":"Date","label":"Date","helpTexts":{"prefix":"","postfix":""},"spacing":{},"fullyQualifiedName":"Date"},{"required":false,"placeholder":"","lines":0,"type":"textBox","name":"PresentationTitle","label":"Presentation title","helpTexts":{"prefix":"","postfix":""},"spacing":{},"fullyQualifiedName":"PresentationTitle"}],"formDataEntries":[{"name":"Date","value":"lso9HuQ8Q6eL+NzuhNyjpg=="}]}]]></TemplafyFormConfiguration>
</file>

<file path=customXml/itemProps1.xml><?xml version="1.0" encoding="utf-8"?>
<ds:datastoreItem xmlns:ds="http://schemas.openxmlformats.org/officeDocument/2006/customXml" ds:itemID="{2B9466E3-7A84-4564-80FD-6C0E78204366}">
  <ds:schemaRefs/>
</ds:datastoreItem>
</file>

<file path=customXml/itemProps2.xml><?xml version="1.0" encoding="utf-8"?>
<ds:datastoreItem xmlns:ds="http://schemas.openxmlformats.org/officeDocument/2006/customXml" ds:itemID="{1334258C-C3E7-4029-A615-C886A240FB15}">
  <ds:schemaRefs/>
</ds:datastoreItem>
</file>

<file path=customXml/itemProps3.xml><?xml version="1.0" encoding="utf-8"?>
<ds:datastoreItem xmlns:ds="http://schemas.openxmlformats.org/officeDocument/2006/customXml" ds:itemID="{67919094-E09D-4390-A4AE-6883C8770F20}">
  <ds:schemaRefs/>
</ds:datastoreItem>
</file>

<file path=customXml/itemProps4.xml><?xml version="1.0" encoding="utf-8"?>
<ds:datastoreItem xmlns:ds="http://schemas.openxmlformats.org/officeDocument/2006/customXml" ds:itemID="{C086A146-0E09-4AA0-A3DC-33B2C18DA71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 DTU Template</Template>
  <TotalTime>937</TotalTime>
  <Words>435</Words>
  <Application>Microsoft Office PowerPoint</Application>
  <PresentationFormat>Custom</PresentationFormat>
  <Paragraphs>89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Source Sans Pro</vt:lpstr>
      <vt:lpstr>Source Sans Pro Light</vt:lpstr>
      <vt:lpstr>Source Sans Pro Semibold</vt:lpstr>
      <vt:lpstr>Verdana</vt:lpstr>
      <vt:lpstr>Blank</vt:lpstr>
      <vt:lpstr>PowerPoint Presentation</vt:lpstr>
      <vt:lpstr>ISAAFFIK - the Arctic gateway</vt:lpstr>
      <vt:lpstr>         ISAAFFIK  </vt:lpstr>
      <vt:lpstr>2014 start up</vt:lpstr>
      <vt:lpstr>2015 continuation</vt:lpstr>
      <vt:lpstr>PowerPoint Presentation</vt:lpstr>
      <vt:lpstr>PowerPoint Presentation</vt:lpstr>
      <vt:lpstr>PowerPoint Presentation</vt:lpstr>
      <vt:lpstr>PowerPoint Presentation</vt:lpstr>
      <vt:lpstr>Case: ISAAFFIK research-AKO collaboration </vt:lpstr>
      <vt:lpstr>Future …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DTU</dc:creator>
  <cp:lastModifiedBy>Karen Edelvang</cp:lastModifiedBy>
  <cp:revision>80</cp:revision>
  <dcterms:created xsi:type="dcterms:W3CDTF">2017-07-31T08:31:56Z</dcterms:created>
  <dcterms:modified xsi:type="dcterms:W3CDTF">2019-06-11T09:55:06Z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enantId">
    <vt:lpwstr>dtu</vt:lpwstr>
  </property>
  <property fmtid="{D5CDD505-2E9C-101B-9397-08002B2CF9AE}" pid="4" name="TemplafyTemplateId">
    <vt:lpwstr>636806498783428984</vt:lpwstr>
  </property>
  <property fmtid="{D5CDD505-2E9C-101B-9397-08002B2CF9AE}" pid="5" name="TemplafyUserProfileId">
    <vt:lpwstr>636770953779445573</vt:lpwstr>
  </property>
  <property fmtid="{D5CDD505-2E9C-101B-9397-08002B2CF9AE}" pid="6" name="TemplafyLanguageCode">
    <vt:lpwstr>en-GB</vt:lpwstr>
  </property>
</Properties>
</file>